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 ExtraBold"/>
      <p:bold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6CA2B0-C3CD-446F-ADF1-2105CF4AC9BF}">
  <a:tblStyle styleId="{5E6CA2B0-C3CD-446F-ADF1-2105CF4AC9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ExtraBold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bold.fntdata"/><Relationship Id="rId12" Type="http://schemas.openxmlformats.org/officeDocument/2006/relationships/slide" Target="slides/slide6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9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cb63d2c91_1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cb63d2c91_1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cb63d2c91_1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cb63d2c91_1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b63d2c91_1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b63d2c91_1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b63d2c91_1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cb63d2c91_1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cb63d2c91_1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cb63d2c91_1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cb63d2c91_1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cb63d2c91_1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cad93a80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cad93a80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cb63d2c91_1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cb63d2c91_1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cb63d2c91_1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cb63d2c91_1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cad93a80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cad93a80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cb63d2c91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cb63d2c91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cad93a80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cad93a80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cad93a80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cad93a80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cb63d2c91_1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cb63d2c91_1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cb63d2c91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cb63d2c91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cad93a80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cad93a80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cb63d2c91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cb63d2c9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cb63d2c91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cb63d2c91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cb63d2c91_1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cb63d2c91_1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cad93a80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cad93a80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119900" y="1697375"/>
            <a:ext cx="625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50">
                <a:solidFill>
                  <a:srgbClr val="FFFFFF"/>
                </a:solidFill>
              </a:rPr>
              <a:t>ML-Powered Shortlisting &amp; Interview Aid</a:t>
            </a:r>
            <a:endParaRPr sz="408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99750" y="2260150"/>
            <a:ext cx="7936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Hiring Automation Using NLP and Machine Learning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235825" y="3148825"/>
            <a:ext cx="17736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3:-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Devarsh Patel</a:t>
            </a:r>
            <a:endParaRPr i="1" sz="118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Dharmitkumar Patel</a:t>
            </a:r>
            <a:endParaRPr i="1" sz="118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Lovely Priya </a:t>
            </a:r>
            <a:endParaRPr i="1" sz="118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Mansi Tanna</a:t>
            </a:r>
            <a:endParaRPr i="1" sz="118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Swetha Madapati Shatayu Thakur</a:t>
            </a:r>
            <a:endParaRPr i="1" sz="118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8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Smit Ardeshana</a:t>
            </a:r>
            <a:endParaRPr i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Feature Engineering</a:t>
            </a:r>
            <a:endParaRPr sz="2900" u="sng"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What is Feature Engineering?</a:t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Feature engineering is the process of </a:t>
            </a:r>
            <a:r>
              <a:rPr b="1" lang="en" sz="1500">
                <a:solidFill>
                  <a:srgbClr val="000000"/>
                </a:solidFill>
              </a:rPr>
              <a:t>transforming cleaned, unstructured resume and JD data</a:t>
            </a:r>
            <a:r>
              <a:rPr lang="en" sz="1500">
                <a:solidFill>
                  <a:srgbClr val="000000"/>
                </a:solidFill>
              </a:rPr>
              <a:t> into </a:t>
            </a:r>
            <a:r>
              <a:rPr b="1" lang="en" sz="1500">
                <a:solidFill>
                  <a:srgbClr val="000000"/>
                </a:solidFill>
              </a:rPr>
              <a:t>structured numerical features</a:t>
            </a:r>
            <a:r>
              <a:rPr lang="en" sz="1500">
                <a:solidFill>
                  <a:srgbClr val="000000"/>
                </a:solidFill>
              </a:rPr>
              <a:t> that can be used to train our ML model.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It ensures the classifier understands </a:t>
            </a:r>
            <a:r>
              <a:rPr i="1" lang="en" sz="1500">
                <a:solidFill>
                  <a:srgbClr val="000000"/>
                </a:solidFill>
              </a:rPr>
              <a:t>how well</a:t>
            </a:r>
            <a:r>
              <a:rPr lang="en" sz="1500">
                <a:solidFill>
                  <a:srgbClr val="000000"/>
                </a:solidFill>
              </a:rPr>
              <a:t> a resume matches a job description in measurable terms.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" name="Google Shape;146;p22"/>
          <p:cNvGraphicFramePr/>
          <p:nvPr/>
        </p:nvGraphicFramePr>
        <p:xfrm>
          <a:off x="4537175" y="122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{5E6CA2B0-C3CD-446F-ADF1-2105CF4AC9BF}</a:tableStyleId>
              </a:tblPr>
              <a:tblGrid>
                <a:gridCol w="1747575"/>
                <a:gridCol w="2252325"/>
              </a:tblGrid>
              <a:tr h="35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Name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2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Semantic Similarity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 from Sentence- BERT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Skill Match Ratio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Percentage of JD-required Skills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Experience Score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 Based on total years of experience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Education Match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(1/0)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 Match Count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relevant overlapping keywords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Certification Match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 if certifications are required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535325" y="907525"/>
            <a:ext cx="6460800" cy="1933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070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2246">
                <a:solidFill>
                  <a:srgbClr val="000000"/>
                </a:solidFill>
              </a:rPr>
              <a:t>Text Embeddings</a:t>
            </a:r>
            <a:r>
              <a:rPr lang="en" sz="2246">
                <a:solidFill>
                  <a:srgbClr val="000000"/>
                </a:solidFill>
              </a:rPr>
              <a:t>: BERT converts resume and JD into 768-dimensional vectors</a:t>
            </a:r>
            <a:br>
              <a:rPr lang="en" sz="2246">
                <a:solidFill>
                  <a:srgbClr val="000000"/>
                </a:solidFill>
              </a:rPr>
            </a:br>
            <a:endParaRPr sz="2246">
              <a:solidFill>
                <a:srgbClr val="000000"/>
              </a:solidFill>
            </a:endParaRPr>
          </a:p>
          <a:p>
            <a:pPr indent="-3070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246">
                <a:solidFill>
                  <a:srgbClr val="000000"/>
                </a:solidFill>
              </a:rPr>
              <a:t>Skill Matching</a:t>
            </a:r>
            <a:r>
              <a:rPr lang="en" sz="2246">
                <a:solidFill>
                  <a:srgbClr val="000000"/>
                </a:solidFill>
              </a:rPr>
              <a:t>: Based on pre-defined skill dictionaries or NER models</a:t>
            </a:r>
            <a:br>
              <a:rPr lang="en" sz="2246">
                <a:solidFill>
                  <a:srgbClr val="000000"/>
                </a:solidFill>
              </a:rPr>
            </a:br>
            <a:endParaRPr sz="2246">
              <a:solidFill>
                <a:srgbClr val="000000"/>
              </a:solidFill>
            </a:endParaRPr>
          </a:p>
          <a:p>
            <a:pPr indent="-3070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246">
                <a:solidFill>
                  <a:srgbClr val="000000"/>
                </a:solidFill>
              </a:rPr>
              <a:t>Experience Parsing</a:t>
            </a:r>
            <a:r>
              <a:rPr lang="en" sz="2246">
                <a:solidFill>
                  <a:srgbClr val="000000"/>
                </a:solidFill>
              </a:rPr>
              <a:t>: Regex extracts date ranges → compute total experience</a:t>
            </a:r>
            <a:br>
              <a:rPr lang="en" sz="2246">
                <a:solidFill>
                  <a:srgbClr val="000000"/>
                </a:solidFill>
              </a:rPr>
            </a:br>
            <a:endParaRPr sz="2246">
              <a:solidFill>
                <a:srgbClr val="000000"/>
              </a:solidFill>
            </a:endParaRPr>
          </a:p>
          <a:p>
            <a:pPr indent="-3070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246">
                <a:solidFill>
                  <a:srgbClr val="000000"/>
                </a:solidFill>
              </a:rPr>
              <a:t>Education Normalization</a:t>
            </a:r>
            <a:r>
              <a:rPr lang="en" sz="2246">
                <a:solidFill>
                  <a:srgbClr val="000000"/>
                </a:solidFill>
              </a:rPr>
              <a:t>: Degree + university mapped against JD keyword</a:t>
            </a:r>
            <a:endParaRPr sz="1900"/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535325" y="3291925"/>
            <a:ext cx="6501600" cy="1083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Features are stored in a structured tabular format (like a DataFrame):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</a:rPr>
              <a:t>[ resume_id, semantic_similarity, skill_match_ratio, experience_score, education_match, ... ]</a:t>
            </a:r>
            <a:endParaRPr i="1"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3" name="Google Shape;153;p23"/>
          <p:cNvSpPr txBox="1"/>
          <p:nvPr/>
        </p:nvSpPr>
        <p:spPr>
          <a:xfrm>
            <a:off x="504075" y="398275"/>
            <a:ext cx="3808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How Features Will be Calculated</a:t>
            </a:r>
            <a:endParaRPr sz="21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504075" y="2841325"/>
            <a:ext cx="2954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Output Format</a:t>
            </a:r>
            <a:endParaRPr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54550" y="401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Model Training &amp; Evaluation</a:t>
            </a:r>
            <a:endParaRPr sz="2900" u="sng"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254475" y="1212550"/>
            <a:ext cx="8542200" cy="980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5741">
                <a:solidFill>
                  <a:schemeClr val="accent1"/>
                </a:solidFill>
              </a:rPr>
              <a:t>Objective of Model Training</a:t>
            </a:r>
            <a:endParaRPr b="1" sz="574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To train a </a:t>
            </a:r>
            <a:r>
              <a:rPr b="1" lang="en" sz="4800">
                <a:solidFill>
                  <a:srgbClr val="000000"/>
                </a:solidFill>
              </a:rPr>
              <a:t>machine learning classifier</a:t>
            </a:r>
            <a:r>
              <a:rPr lang="en" sz="4800">
                <a:solidFill>
                  <a:srgbClr val="000000"/>
                </a:solidFill>
              </a:rPr>
              <a:t> that can accurately predict whether a candidate should be </a:t>
            </a:r>
            <a:r>
              <a:rPr b="1" lang="en" sz="4800">
                <a:solidFill>
                  <a:srgbClr val="000000"/>
                </a:solidFill>
              </a:rPr>
              <a:t>shortlisted or rejected</a:t>
            </a:r>
            <a:r>
              <a:rPr lang="en" sz="4800">
                <a:solidFill>
                  <a:srgbClr val="000000"/>
                </a:solidFill>
              </a:rPr>
              <a:t>, based on multiple extracted features from the resume–JD pair.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2" type="body"/>
          </p:nvPr>
        </p:nvSpPr>
        <p:spPr>
          <a:xfrm>
            <a:off x="254550" y="2297575"/>
            <a:ext cx="8542200" cy="279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Model Selection: XGBoost Classifier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selected </a:t>
            </a:r>
            <a:r>
              <a:rPr b="1" lang="en">
                <a:solidFill>
                  <a:srgbClr val="000000"/>
                </a:solidFill>
              </a:rPr>
              <a:t>XGBoost (Extreme Gradient Boosting)</a:t>
            </a:r>
            <a:r>
              <a:rPr lang="en">
                <a:solidFill>
                  <a:srgbClr val="000000"/>
                </a:solidFill>
              </a:rPr>
              <a:t> due to:</a:t>
            </a:r>
            <a:endParaRPr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High performance on structured/tabular data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Built-in handling of </a:t>
            </a:r>
            <a:r>
              <a:rPr b="1" lang="en">
                <a:solidFill>
                  <a:srgbClr val="000000"/>
                </a:solidFill>
              </a:rPr>
              <a:t>non-linear feature interactions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Robust to </a:t>
            </a:r>
            <a:r>
              <a:rPr b="1" lang="en">
                <a:solidFill>
                  <a:srgbClr val="000000"/>
                </a:solidFill>
              </a:rPr>
              <a:t>imbalanced datasets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000000"/>
                </a:solidFill>
              </a:rPr>
              <a:t>missing values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Provides native support for </a:t>
            </a:r>
            <a:r>
              <a:rPr b="1" lang="en">
                <a:solidFill>
                  <a:srgbClr val="000000"/>
                </a:solidFill>
              </a:rPr>
              <a:t>feature importance analysis</a:t>
            </a:r>
            <a:br>
              <a:rPr b="1"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Training Pipeline Overview</a:t>
            </a:r>
            <a:endParaRPr sz="2900" u="sng"/>
          </a:p>
        </p:txBody>
      </p:sp>
      <p:sp>
        <p:nvSpPr>
          <p:cNvPr id="167" name="Google Shape;167;p25"/>
          <p:cNvSpPr txBox="1"/>
          <p:nvPr>
            <p:ph idx="2" type="body"/>
          </p:nvPr>
        </p:nvSpPr>
        <p:spPr>
          <a:xfrm>
            <a:off x="4281900" y="1155850"/>
            <a:ext cx="4550400" cy="3413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Output of Model Training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 trained XGBoost binary classification model capable of: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00000"/>
                </a:solidFill>
              </a:rPr>
              <a:t>Evaluating unseen resume–JD pairs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</a:rPr>
              <a:t>Predicting shortlist suitability in real-time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</a:rPr>
              <a:t>Providing feature-wise importance for explainability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155850"/>
            <a:ext cx="3190100" cy="341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Model Explainability with SHAP</a:t>
            </a:r>
            <a:endParaRPr sz="2900" u="sng"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Why Model Explainability Matters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 real-world applications — especially in hiring and HR tech — it's not enough for a model to just give a prediction.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must answer:</a:t>
            </a:r>
            <a:endParaRPr>
              <a:solidFill>
                <a:srgbClr val="000000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“Why was this resume shortlisted?”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“What features influenced the decision?”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That’s where SHAP comes 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We Used SHAP in Our Project</a:t>
            </a:r>
            <a:endParaRPr b="1" sz="16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SHAP on the trained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XGBoost model</a:t>
            </a:r>
            <a:b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plots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each resume–JD prediction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Identified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features contributed most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 shortlist/reject decision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Interview Question Generation Module</a:t>
            </a:r>
            <a:endParaRPr sz="2900" u="sng"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Objective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To generate role-specific, context-aware interview questions based on: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The candidate’s resume content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The skills and requirements mentioned in the job description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This ensures that interviewers ask questions that are relevant, personalized, and meaningful.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275" y="1101225"/>
            <a:ext cx="4263076" cy="37271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What Our System Delivers</a:t>
            </a:r>
            <a:endParaRPr sz="2900" u="sng"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307">
                <a:solidFill>
                  <a:schemeClr val="accent1"/>
                </a:solidFill>
              </a:rPr>
              <a:t>1. Intelligent Resume Ranking</a:t>
            </a:r>
            <a:endParaRPr b="1" sz="1307">
              <a:solidFill>
                <a:schemeClr val="accent1"/>
              </a:solidFill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952">
                <a:solidFill>
                  <a:srgbClr val="000000"/>
                </a:solidFill>
              </a:rPr>
              <a:t>Uses BERT-based semantic similarity + skill &amp; experience analysis to rank resumes against a job description.</a:t>
            </a:r>
            <a:endParaRPr sz="952">
              <a:solidFill>
                <a:srgbClr val="000000"/>
              </a:solidFill>
            </a:endParaRPr>
          </a:p>
          <a:p>
            <a:pPr indent="-289083" lvl="0" marL="45720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2"/>
              <a:buFont typeface="Arial"/>
              <a:buChar char="●"/>
            </a:pPr>
            <a:r>
              <a:rPr lang="en" sz="952">
                <a:solidFill>
                  <a:srgbClr val="000000"/>
                </a:solidFill>
              </a:rPr>
              <a:t>Output: Match Score (0–100)</a:t>
            </a:r>
            <a:endParaRPr sz="952">
              <a:solidFill>
                <a:srgbClr val="000000"/>
              </a:solidFill>
            </a:endParaRPr>
          </a:p>
          <a:p>
            <a:pPr indent="-289083" lvl="0" marL="457200" marR="381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"/>
              <a:buChar char="●"/>
            </a:pPr>
            <a:r>
              <a:rPr lang="en" sz="952">
                <a:solidFill>
                  <a:srgbClr val="000000"/>
                </a:solidFill>
              </a:rPr>
              <a:t>Input: Resume + JD</a:t>
            </a:r>
            <a:endParaRPr sz="952">
              <a:solidFill>
                <a:srgbClr val="000000"/>
              </a:solidFill>
            </a:endParaRPr>
          </a:p>
          <a:p>
            <a:pPr indent="-289083" lvl="0" marL="457200" marR="381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"/>
              <a:buChar char="●"/>
            </a:pPr>
            <a:r>
              <a:rPr lang="en" sz="952">
                <a:solidFill>
                  <a:srgbClr val="000000"/>
                </a:solidFill>
              </a:rPr>
              <a:t>Output: Ranked list of resumes by relevance</a:t>
            </a:r>
            <a:endParaRPr sz="95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307">
                <a:solidFill>
                  <a:schemeClr val="accent1"/>
                </a:solidFill>
              </a:rPr>
              <a:t>2. Automated Shortlisting Prediction</a:t>
            </a:r>
            <a:endParaRPr b="1" sz="1307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lang="en" sz="952">
                <a:solidFill>
                  <a:srgbClr val="000000"/>
                </a:solidFill>
              </a:rPr>
              <a:t>Trained XGBoost classifier evaluates whether a resume should be shortlisted.</a:t>
            </a:r>
            <a:endParaRPr sz="952">
              <a:solidFill>
                <a:srgbClr val="000000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52"/>
              <a:buFont typeface="Arial"/>
              <a:buChar char="●"/>
            </a:pPr>
            <a:r>
              <a:rPr lang="en" sz="952">
                <a:solidFill>
                  <a:srgbClr val="000000"/>
                </a:solidFill>
              </a:rPr>
              <a:t>Binary output: Shortlist (1) or Reject (0)</a:t>
            </a:r>
            <a:br>
              <a:rPr lang="en" sz="952">
                <a:solidFill>
                  <a:srgbClr val="000000"/>
                </a:solidFill>
              </a:rPr>
            </a:br>
            <a:endParaRPr sz="952">
              <a:solidFill>
                <a:srgbClr val="000000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"/>
              <a:buFont typeface="Roboto"/>
              <a:buChar char="●"/>
            </a:pPr>
            <a:r>
              <a:rPr lang="en" sz="952">
                <a:solidFill>
                  <a:srgbClr val="000000"/>
                </a:solidFill>
              </a:rPr>
              <a:t>Based on features: skill match %, semantic match, experience, education</a:t>
            </a:r>
            <a:br>
              <a:rPr lang="en" sz="952">
                <a:solidFill>
                  <a:srgbClr val="000000"/>
                </a:solidFill>
              </a:rPr>
            </a:br>
            <a:endParaRPr sz="952">
              <a:solidFill>
                <a:srgbClr val="000000"/>
              </a:solidFill>
            </a:endParaRPr>
          </a:p>
          <a:p>
            <a:pPr indent="-2890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2"/>
              <a:buFont typeface="Arial"/>
              <a:buChar char="●"/>
            </a:pPr>
            <a:r>
              <a:rPr lang="en" sz="952">
                <a:solidFill>
                  <a:srgbClr val="000000"/>
                </a:solidFill>
              </a:rPr>
              <a:t>Fully explainable using SHAP analysis</a:t>
            </a:r>
            <a:endParaRPr sz="952">
              <a:solidFill>
                <a:srgbClr val="000000"/>
              </a:solidFill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br>
              <a:rPr lang="en" sz="952">
                <a:solidFill>
                  <a:srgbClr val="000000"/>
                </a:solidFill>
              </a:rPr>
            </a:br>
            <a:br>
              <a:rPr lang="en" sz="952">
                <a:solidFill>
                  <a:srgbClr val="000000"/>
                </a:solidFill>
              </a:rPr>
            </a:br>
            <a:endParaRPr sz="1185">
              <a:solidFill>
                <a:srgbClr val="000000"/>
              </a:solidFill>
            </a:endParaRPr>
          </a:p>
        </p:txBody>
      </p:sp>
      <p:sp>
        <p:nvSpPr>
          <p:cNvPr id="190" name="Google Shape;190;p2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b="1" lang="en" sz="122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3. Personalized Interview Question Generation</a:t>
            </a:r>
            <a:endParaRPr b="1" sz="1229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GPT-3.5/4</a:t>
            </a: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T5</a:t>
            </a: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generate context-aware questions tailored to each candidate.</a:t>
            </a:r>
            <a:endParaRPr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Inputs: Extracted resume &amp; JD keywords</a:t>
            </a:r>
            <a:b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5–10 smart, technical + behavioral questions</a:t>
            </a:r>
            <a:b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Makes interviews more </a:t>
            </a:r>
            <a:r>
              <a:rPr b="1"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and efficient</a:t>
            </a:r>
            <a:endParaRPr b="1"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605"/>
              <a:buNone/>
            </a:pPr>
            <a:r>
              <a:rPr b="1" lang="en" sz="122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4. Transparency via Explainability</a:t>
            </a:r>
            <a:endParaRPr b="1" sz="1229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marR="3810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 visualizations explain </a:t>
            </a:r>
            <a:r>
              <a:rPr b="1"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resume was shortlisted or rejected.</a:t>
            </a:r>
            <a:endParaRPr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importance: Skill match, similarity, experience</a:t>
            </a:r>
            <a:b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7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029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2"/>
              <a:buFont typeface="Arial"/>
              <a:buChar char="●"/>
            </a:pPr>
            <a:r>
              <a:rPr lang="en" sz="97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Waterfall/force plots highlight reasoning</a:t>
            </a:r>
            <a:br>
              <a:rPr lang="en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7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/>
              <a:t>Project Progress – Mid Semester Status</a:t>
            </a:r>
            <a:endParaRPr sz="2900"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229975"/>
            <a:ext cx="3999900" cy="3551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" sz="1307">
                <a:solidFill>
                  <a:schemeClr val="accent1"/>
                </a:solidFill>
              </a:rPr>
              <a:t>Completed</a:t>
            </a:r>
            <a:endParaRPr b="1" sz="1307">
              <a:solidFill>
                <a:schemeClr val="accent1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Problem Identification &amp; Motivation clearly defined</a:t>
            </a:r>
            <a:endParaRPr sz="1152">
              <a:solidFill>
                <a:srgbClr val="000000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 Dataset Collection from Kaggle, GitHub &amp; custom sources</a:t>
            </a:r>
            <a:br>
              <a:rPr lang="en" sz="1152">
                <a:solidFill>
                  <a:srgbClr val="000000"/>
                </a:solidFill>
              </a:rPr>
            </a:br>
            <a:endParaRPr sz="1152">
              <a:solidFill>
                <a:srgbClr val="000000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Resume &amp; JD Preprocessing using PDF extraction and text cleaning</a:t>
            </a:r>
            <a:br>
              <a:rPr lang="en" sz="1152">
                <a:solidFill>
                  <a:srgbClr val="000000"/>
                </a:solidFill>
              </a:rPr>
            </a:br>
            <a:endParaRPr sz="1152">
              <a:solidFill>
                <a:srgbClr val="000000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Feature Engineering (semantic similarity, skill match, experience score)</a:t>
            </a:r>
            <a:br>
              <a:rPr lang="en" sz="1152">
                <a:solidFill>
                  <a:srgbClr val="000000"/>
                </a:solidFill>
              </a:rPr>
            </a:br>
            <a:endParaRPr sz="1152">
              <a:solidFill>
                <a:srgbClr val="000000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ML Model Training (XGBoost) for Shortlist Prediction</a:t>
            </a:r>
            <a:br>
              <a:rPr lang="en" sz="1152">
                <a:solidFill>
                  <a:srgbClr val="000000"/>
                </a:solidFill>
              </a:rPr>
            </a:br>
            <a:endParaRPr sz="1152">
              <a:solidFill>
                <a:srgbClr val="000000"/>
              </a:solidFill>
            </a:endParaRPr>
          </a:p>
          <a:p>
            <a:pPr indent="-30178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 Initial SHAP Integration for model explainability</a:t>
            </a:r>
            <a:br>
              <a:rPr lang="en" sz="1152">
                <a:solidFill>
                  <a:srgbClr val="000000"/>
                </a:solidFill>
              </a:rPr>
            </a:br>
            <a:endParaRPr sz="1152">
              <a:solidFill>
                <a:srgbClr val="000000"/>
              </a:solidFill>
            </a:endParaRPr>
          </a:p>
          <a:p>
            <a:pPr indent="-2954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3"/>
              <a:buFont typeface="Arial"/>
              <a:buChar char="●"/>
            </a:pPr>
            <a:r>
              <a:rPr lang="en" sz="1152">
                <a:solidFill>
                  <a:srgbClr val="000000"/>
                </a:solidFill>
              </a:rPr>
              <a:t>Interview Question Generation Prototype using GPT-based prompts</a:t>
            </a:r>
            <a:br>
              <a:rPr lang="en" sz="852">
                <a:solidFill>
                  <a:srgbClr val="000000"/>
                </a:solidFill>
              </a:rPr>
            </a:br>
            <a:endParaRPr sz="852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85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85"/>
          </a:p>
        </p:txBody>
      </p:sp>
      <p:sp>
        <p:nvSpPr>
          <p:cNvPr id="197" name="Google Shape;197;p29"/>
          <p:cNvSpPr txBox="1"/>
          <p:nvPr>
            <p:ph idx="2" type="body"/>
          </p:nvPr>
        </p:nvSpPr>
        <p:spPr>
          <a:xfrm>
            <a:off x="4832400" y="1229975"/>
            <a:ext cx="3999900" cy="3551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Remaining </a:t>
            </a:r>
            <a:endParaRPr b="1" sz="15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UI Integration using Streamlit/Flask (under development)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End-to-End Pipeline Testing (resume upload → questions output)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Final SHAP Visualizations with real examples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Performance Metrics Visualization (if added)</a:t>
            </a:r>
            <a:br>
              <a:rPr lang="en" sz="13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</a:rPr>
              <a:t>Final Report Writing &amp; Formatting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679575"/>
            <a:ext cx="8520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accent1"/>
                </a:solidFill>
              </a:rPr>
              <a:t>Challenges &amp; Limitations</a:t>
            </a:r>
            <a:endParaRPr sz="2900"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900" u="sng">
              <a:solidFill>
                <a:schemeClr val="accent1"/>
              </a:solidFill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18625" y="1524400"/>
            <a:ext cx="5461200" cy="1559700"/>
          </a:xfrm>
          <a:prstGeom prst="rect">
            <a:avLst/>
          </a:prstGeom>
          <a:solidFill>
            <a:srgbClr val="B2CBF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Unstructured Resume Formats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Limited Labeled Data for Shortlisting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Skill Extraction Complexity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GPT-based Question Generation Limitations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Future Enhancements</a:t>
            </a:r>
            <a:endParaRPr sz="2900" u="sng"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229875"/>
            <a:ext cx="4787100" cy="290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Technical Improvements:</a:t>
            </a:r>
            <a:endParaRPr b="1" sz="20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Domain-adaptive fine-tuning of NLP models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Multi-language support for global recruitment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Integration with video interview platforms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Business Applications:</a:t>
            </a:r>
            <a:endParaRPr b="1" sz="20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Candidate feedback generation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Career path recommendation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</a:rPr>
              <a:t>Internal mobility matching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7140" l="0" r="0" t="0"/>
          <a:stretch/>
        </p:blipFill>
        <p:spPr>
          <a:xfrm>
            <a:off x="5419925" y="1527825"/>
            <a:ext cx="3485050" cy="20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74050" y="206700"/>
            <a:ext cx="2708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 u="sng"/>
              <a:t>Motivation</a:t>
            </a:r>
            <a:endParaRPr sz="24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926850"/>
            <a:ext cx="6413400" cy="332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178">
                <a:solidFill>
                  <a:schemeClr val="accen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Contextual Challenge in Recruitment</a:t>
            </a:r>
            <a:endParaRPr sz="1178">
              <a:solidFill>
                <a:schemeClr val="accent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79"/>
              <a:buChar char="●"/>
            </a:pPr>
            <a:r>
              <a:rPr lang="en" sz="1178">
                <a:solidFill>
                  <a:srgbClr val="000000"/>
                </a:solidFill>
              </a:rPr>
              <a:t>Recruiters receive hundreds of resumes for a single job opening.</a:t>
            </a:r>
            <a:br>
              <a:rPr lang="en" sz="1178">
                <a:solidFill>
                  <a:srgbClr val="000000"/>
                </a:solidFill>
              </a:rPr>
            </a:br>
            <a:endParaRPr sz="1178">
              <a:solidFill>
                <a:srgbClr val="000000"/>
              </a:solidFill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9"/>
              <a:buChar char="●"/>
            </a:pPr>
            <a:r>
              <a:rPr lang="en" sz="1178">
                <a:solidFill>
                  <a:srgbClr val="000000"/>
                </a:solidFill>
              </a:rPr>
              <a:t>Manual screening is time-consuming, inconsistent, and error-prone.</a:t>
            </a:r>
            <a:br>
              <a:rPr lang="en" sz="1178">
                <a:solidFill>
                  <a:srgbClr val="000000"/>
                </a:solidFill>
              </a:rPr>
            </a:br>
            <a:endParaRPr sz="1178">
              <a:solidFill>
                <a:srgbClr val="000000"/>
              </a:solidFill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9"/>
              <a:buChar char="●"/>
            </a:pPr>
            <a:r>
              <a:rPr lang="en" sz="1178">
                <a:solidFill>
                  <a:srgbClr val="000000"/>
                </a:solidFill>
              </a:rPr>
              <a:t>Often leads to qualified candidates being overlooked due to lack of standardization.</a:t>
            </a:r>
            <a:endParaRPr sz="1178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78">
                <a:solidFill>
                  <a:schemeClr val="accen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Modern Hiring Needs AI</a:t>
            </a:r>
            <a:endParaRPr sz="1178">
              <a:solidFill>
                <a:schemeClr val="accent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79"/>
              <a:buFont typeface="Roboto"/>
              <a:buChar char="●"/>
            </a:pPr>
            <a:r>
              <a:rPr lang="en" sz="1178">
                <a:solidFill>
                  <a:srgbClr val="000000"/>
                </a:solidFill>
              </a:rPr>
              <a:t>Growing demand for automated, intelligent tools in HR tech.</a:t>
            </a:r>
            <a:br>
              <a:rPr lang="en" sz="1178">
                <a:solidFill>
                  <a:srgbClr val="000000"/>
                </a:solidFill>
              </a:rPr>
            </a:br>
            <a:endParaRPr sz="1178">
              <a:solidFill>
                <a:srgbClr val="000000"/>
              </a:solidFill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9"/>
              <a:buFont typeface="Roboto"/>
              <a:buChar char="●"/>
            </a:pPr>
            <a:r>
              <a:rPr lang="en" sz="1178">
                <a:solidFill>
                  <a:srgbClr val="000000"/>
                </a:solidFill>
              </a:rPr>
              <a:t>Generic interview questions do not assess candidates’ real relevance to the role.</a:t>
            </a:r>
            <a:endParaRPr sz="1178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178">
                <a:solidFill>
                  <a:schemeClr val="accent1"/>
                </a:solidFill>
                <a:latin typeface="Roboto ExtraBold"/>
                <a:ea typeface="Roboto ExtraBold"/>
                <a:cs typeface="Roboto ExtraBold"/>
                <a:sym typeface="Roboto ExtraBold"/>
              </a:rPr>
              <a:t>Real-World Impact</a:t>
            </a:r>
            <a:endParaRPr sz="1178">
              <a:solidFill>
                <a:schemeClr val="accent1"/>
              </a:solidFill>
              <a:latin typeface="Roboto ExtraBold"/>
              <a:ea typeface="Roboto ExtraBold"/>
              <a:cs typeface="Roboto ExtraBold"/>
              <a:sym typeface="Roboto ExtraBold"/>
            </a:endParaRPr>
          </a:p>
          <a:p>
            <a:pPr indent="-3034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79"/>
              <a:buFont typeface="Roboto"/>
              <a:buChar char="●"/>
            </a:pPr>
            <a:r>
              <a:rPr lang="en" sz="1178">
                <a:solidFill>
                  <a:srgbClr val="000000"/>
                </a:solidFill>
              </a:rPr>
              <a:t>Companies spend up to 23 hours screening resumes per hire (LinkedIn research).</a:t>
            </a:r>
            <a:endParaRPr sz="1178">
              <a:solidFill>
                <a:srgbClr val="000000"/>
              </a:solidFill>
            </a:endParaRPr>
          </a:p>
          <a:p>
            <a:pPr indent="-297106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79"/>
              <a:buFont typeface="Roboto"/>
              <a:buChar char="●"/>
            </a:pPr>
            <a:r>
              <a:rPr lang="en" sz="1178">
                <a:solidFill>
                  <a:srgbClr val="000000"/>
                </a:solidFill>
              </a:rPr>
              <a:t>A poor screening process affects diversity, efficiency, and quality of hires.</a:t>
            </a:r>
            <a:br>
              <a:rPr lang="en" sz="500">
                <a:solidFill>
                  <a:srgbClr val="000000"/>
                </a:solidFill>
              </a:rPr>
            </a:br>
            <a:endParaRPr sz="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br>
              <a:rPr lang="en" sz="350">
                <a:solidFill>
                  <a:srgbClr val="000000"/>
                </a:solidFill>
              </a:rPr>
            </a:br>
            <a:endParaRPr sz="3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7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5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335450"/>
            <a:ext cx="3763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 u="sng"/>
              <a:t>Conclusion</a:t>
            </a:r>
            <a:endParaRPr sz="3400" u="sng"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173675"/>
            <a:ext cx="5807400" cy="3265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>
                <a:solidFill>
                  <a:srgbClr val="000000"/>
                </a:solidFill>
              </a:rPr>
              <a:t>Automated resume ranking with explainable results</a:t>
            </a:r>
            <a:endParaRPr sz="1765">
              <a:solidFill>
                <a:srgbClr val="000000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>
                <a:solidFill>
                  <a:srgbClr val="000000"/>
                </a:solidFill>
              </a:rPr>
              <a:t>Personalized yet standardized interview process</a:t>
            </a:r>
            <a:endParaRPr sz="1765">
              <a:solidFill>
                <a:srgbClr val="000000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>
                <a:solidFill>
                  <a:srgbClr val="000000"/>
                </a:solidFill>
              </a:rPr>
              <a:t>Significant time savings for recruitment teams</a:t>
            </a:r>
            <a:endParaRPr sz="1765">
              <a:solidFill>
                <a:srgbClr val="000000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>
                <a:solidFill>
                  <a:srgbClr val="000000"/>
                </a:solidFill>
              </a:rPr>
              <a:t>Data-driven decisions to improve hiring quality</a:t>
            </a:r>
            <a:endParaRPr sz="1765">
              <a:solidFill>
                <a:srgbClr val="000000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en" sz="1765">
                <a:solidFill>
                  <a:srgbClr val="000000"/>
                </a:solidFill>
              </a:rPr>
              <a:t>Adaptable system for various industries and roles</a:t>
            </a:r>
            <a:endParaRPr sz="17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65">
                <a:solidFill>
                  <a:schemeClr val="accent2"/>
                </a:solidFill>
              </a:rPr>
              <a:t>“We are not just automating hiring — we are making it smarter, fairer, and faster.”</a:t>
            </a:r>
            <a:endParaRPr b="1" sz="1765">
              <a:solidFill>
                <a:schemeClr val="accent2"/>
              </a:solidFill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175" y="1739375"/>
            <a:ext cx="1886250" cy="20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590"/>
            <a:ext cx="9144001" cy="475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89150" y="477700"/>
            <a:ext cx="7505700" cy="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Goal</a:t>
            </a:r>
            <a:endParaRPr sz="2900" u="sng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6704700" cy="2800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00000"/>
                </a:solidFill>
              </a:rPr>
              <a:t>Automatically evaluates and ranks resumes based on job fit.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00000"/>
                </a:solidFill>
              </a:rPr>
              <a:t>Predicts shortlisting decisions using ML classifiers.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00000"/>
                </a:solidFill>
              </a:rPr>
              <a:t>Generates personalized interview questions based on the resume and job description.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000000"/>
                </a:solidFill>
              </a:rPr>
              <a:t>Provides transparent explainability of why a resume was shortlisted or rejected.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34325" y="408750"/>
            <a:ext cx="75057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Problem Statement</a:t>
            </a:r>
            <a:endParaRPr sz="2900" u="sng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975"/>
            <a:ext cx="42138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The Core Problem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Recruiters face difficulty in efficiently identifying the right candidates from a large pool of resumes due to: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Lack of standardization in resumes (formats, structures, wording).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Manual filtering being subjective, inconsistent, and time-consuming.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Irrelevant interview questions that fail to evaluate candidate-job fit effectively.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4720150" y="1229975"/>
            <a:ext cx="4213800" cy="333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What We Aim to Solve</a:t>
            </a:r>
            <a:endParaRPr b="1" sz="19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Automate resume screening using semantic matching and machine learning.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Build a binary classification model to predict if a candidate should be shortlisted.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Generate context-aware, role-specific interview questions using advanced NLP techniques.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Add explainability using SHAP to build trust in ML-driven shortlisting.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Relevance in Industry &amp; Academia</a:t>
            </a:r>
            <a:endParaRPr sz="2900" u="sng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48675" y="1253250"/>
            <a:ext cx="6694200" cy="2146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Char char="●"/>
            </a:pPr>
            <a:r>
              <a:rPr lang="en" sz="1595">
                <a:solidFill>
                  <a:srgbClr val="000000"/>
                </a:solidFill>
              </a:rPr>
              <a:t>70% of hiring managers use AI for resume screening.</a:t>
            </a:r>
            <a:br>
              <a:rPr lang="en" sz="1595">
                <a:solidFill>
                  <a:srgbClr val="000000"/>
                </a:solidFill>
              </a:rPr>
            </a:br>
            <a:endParaRPr sz="1595">
              <a:solidFill>
                <a:srgbClr val="000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Char char="●"/>
            </a:pPr>
            <a:r>
              <a:rPr lang="en" sz="1595">
                <a:solidFill>
                  <a:srgbClr val="000000"/>
                </a:solidFill>
              </a:rPr>
              <a:t>Ensures bias-free, scalable, and efficient hiring pipelines.</a:t>
            </a:r>
            <a:br>
              <a:rPr lang="en" sz="1595">
                <a:solidFill>
                  <a:srgbClr val="000000"/>
                </a:solidFill>
              </a:rPr>
            </a:br>
            <a:endParaRPr sz="1595">
              <a:solidFill>
                <a:srgbClr val="000000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Char char="●"/>
            </a:pPr>
            <a:r>
              <a:rPr lang="en" sz="1595">
                <a:solidFill>
                  <a:srgbClr val="000000"/>
                </a:solidFill>
              </a:rPr>
              <a:t>Applies advanced NLP and ML methods for real-world recruitment.</a:t>
            </a:r>
            <a:endParaRPr sz="159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99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System Architecture</a:t>
            </a:r>
            <a:endParaRPr sz="2900" u="sng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2150"/>
            <a:ext cx="3999901" cy="333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902250"/>
            <a:ext cx="3999901" cy="333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75" y="240950"/>
            <a:ext cx="3429000" cy="44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16195" l="0" r="0" t="13113"/>
          <a:stretch/>
        </p:blipFill>
        <p:spPr>
          <a:xfrm>
            <a:off x="4365700" y="506700"/>
            <a:ext cx="4272351" cy="33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u="sng"/>
              <a:t>Dataset Details</a:t>
            </a:r>
            <a:endParaRPr sz="2900" u="sng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410125" y="1322975"/>
            <a:ext cx="3686100" cy="342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accent1"/>
                </a:solidFill>
              </a:rPr>
              <a:t>Types of Data Used</a:t>
            </a:r>
            <a:endParaRPr b="1" sz="1700"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Resumes:</a:t>
            </a:r>
            <a:r>
              <a:rPr lang="en">
                <a:solidFill>
                  <a:srgbClr val="000000"/>
                </a:solidFill>
              </a:rPr>
              <a:t> To extract skills, experience, education, and match relevance to job descriptions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Job Descriptions (JDs):</a:t>
            </a:r>
            <a:r>
              <a:rPr lang="en">
                <a:solidFill>
                  <a:srgbClr val="000000"/>
                </a:solidFill>
              </a:rPr>
              <a:t> To define the required qualifications, responsibilities, and skills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Labeled JD–Resume Pairs: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For training the ML model to predict “Shortlist” vs “Reject”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463775" y="1322975"/>
            <a:ext cx="4094100" cy="342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 u="sng">
                <a:solidFill>
                  <a:schemeClr val="accent1"/>
                </a:solidFill>
              </a:rPr>
              <a:t>Data Sources</a:t>
            </a:r>
            <a:endParaRPr b="1" sz="1700"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u="sng">
                <a:solidFill>
                  <a:schemeClr val="accent1"/>
                </a:solidFill>
              </a:rPr>
              <a:t>Resumes: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Kaggle Resume Dataset, OpenResumes GitHub and Custom-generated and synthetic resumes for specific roles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u="sng">
                <a:solidFill>
                  <a:schemeClr val="accent1"/>
                </a:solidFill>
              </a:rPr>
              <a:t>Job Descriptions (JDs):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Manually collected from LinkedIn, Indeed, and Glassdoor, Used Kaggle Job Description Dataset for large-scale JDs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u="sng">
                <a:solidFill>
                  <a:schemeClr val="accent1"/>
                </a:solidFill>
              </a:rPr>
              <a:t>Shortlist Labels (1/0):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Manually labeled based on skill overlap, semantic similarity, and experience match. Also generated synthetic labeling rules to augment small datasets</a:t>
            </a:r>
            <a:br>
              <a:rPr lang="en" sz="900">
                <a:solidFill>
                  <a:srgbClr val="000000"/>
                </a:solidFill>
              </a:rPr>
            </a:b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46920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44" u="sng"/>
              <a:t>Data Preparation</a:t>
            </a:r>
            <a:r>
              <a:rPr lang="en" sz="3800" u="sng"/>
              <a:t> </a:t>
            </a:r>
            <a:endParaRPr sz="3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14400" y="1822650"/>
            <a:ext cx="6681000" cy="206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Preprocessing Applied</a:t>
            </a:r>
            <a:endParaRPr b="1" sz="16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Cleaned PDF resumes using </a:t>
            </a:r>
            <a:r>
              <a:rPr i="1"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pdfplumber</a:t>
            </a:r>
            <a:endParaRPr i="1"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Standardized resume and JD structure for fair processing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Engineered structured features (skill match, experience years, etc.)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28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750">
              <a:solidFill>
                <a:srgbClr val="000000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56825" y="1218125"/>
            <a:ext cx="4796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Cleaning &amp; Preprocessing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